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239" kern="1200">
        <a:solidFill>
          <a:schemeClr val="tx1"/>
        </a:solidFill>
        <a:latin typeface="Arial" charset="0"/>
        <a:ea typeface="+mn-ea"/>
        <a:cs typeface="+mn-cs"/>
      </a:defRPr>
    </a:lvl1pPr>
    <a:lvl2pPr marL="545897" algn="ctr" rtl="0" fontAlgn="base">
      <a:spcBef>
        <a:spcPct val="0"/>
      </a:spcBef>
      <a:spcAft>
        <a:spcPct val="0"/>
      </a:spcAft>
      <a:defRPr sz="8239" kern="1200">
        <a:solidFill>
          <a:schemeClr val="tx1"/>
        </a:solidFill>
        <a:latin typeface="Arial" charset="0"/>
        <a:ea typeface="+mn-ea"/>
        <a:cs typeface="+mn-cs"/>
      </a:defRPr>
    </a:lvl2pPr>
    <a:lvl3pPr marL="1091794" algn="ctr" rtl="0" fontAlgn="base">
      <a:spcBef>
        <a:spcPct val="0"/>
      </a:spcBef>
      <a:spcAft>
        <a:spcPct val="0"/>
      </a:spcAft>
      <a:defRPr sz="8239" kern="1200">
        <a:solidFill>
          <a:schemeClr val="tx1"/>
        </a:solidFill>
        <a:latin typeface="Arial" charset="0"/>
        <a:ea typeface="+mn-ea"/>
        <a:cs typeface="+mn-cs"/>
      </a:defRPr>
    </a:lvl3pPr>
    <a:lvl4pPr marL="1637690" algn="ctr" rtl="0" fontAlgn="base">
      <a:spcBef>
        <a:spcPct val="0"/>
      </a:spcBef>
      <a:spcAft>
        <a:spcPct val="0"/>
      </a:spcAft>
      <a:defRPr sz="8239" kern="1200">
        <a:solidFill>
          <a:schemeClr val="tx1"/>
        </a:solidFill>
        <a:latin typeface="Arial" charset="0"/>
        <a:ea typeface="+mn-ea"/>
        <a:cs typeface="+mn-cs"/>
      </a:defRPr>
    </a:lvl4pPr>
    <a:lvl5pPr marL="2183587" algn="ctr" rtl="0" fontAlgn="base">
      <a:spcBef>
        <a:spcPct val="0"/>
      </a:spcBef>
      <a:spcAft>
        <a:spcPct val="0"/>
      </a:spcAft>
      <a:defRPr sz="8239" kern="1200">
        <a:solidFill>
          <a:schemeClr val="tx1"/>
        </a:solidFill>
        <a:latin typeface="Arial" charset="0"/>
        <a:ea typeface="+mn-ea"/>
        <a:cs typeface="+mn-cs"/>
      </a:defRPr>
    </a:lvl5pPr>
    <a:lvl6pPr marL="2729484" algn="l" defTabSz="1091794" rtl="0" eaLnBrk="1" latinLnBrk="0" hangingPunct="1">
      <a:defRPr sz="8239" kern="1200">
        <a:solidFill>
          <a:schemeClr val="tx1"/>
        </a:solidFill>
        <a:latin typeface="Arial" charset="0"/>
        <a:ea typeface="+mn-ea"/>
        <a:cs typeface="+mn-cs"/>
      </a:defRPr>
    </a:lvl6pPr>
    <a:lvl7pPr marL="3275381" algn="l" defTabSz="1091794" rtl="0" eaLnBrk="1" latinLnBrk="0" hangingPunct="1">
      <a:defRPr sz="8239" kern="1200">
        <a:solidFill>
          <a:schemeClr val="tx1"/>
        </a:solidFill>
        <a:latin typeface="Arial" charset="0"/>
        <a:ea typeface="+mn-ea"/>
        <a:cs typeface="+mn-cs"/>
      </a:defRPr>
    </a:lvl7pPr>
    <a:lvl8pPr marL="3821278" algn="l" defTabSz="1091794" rtl="0" eaLnBrk="1" latinLnBrk="0" hangingPunct="1">
      <a:defRPr sz="8239" kern="1200">
        <a:solidFill>
          <a:schemeClr val="tx1"/>
        </a:solidFill>
        <a:latin typeface="Arial" charset="0"/>
        <a:ea typeface="+mn-ea"/>
        <a:cs typeface="+mn-cs"/>
      </a:defRPr>
    </a:lvl8pPr>
    <a:lvl9pPr marL="4367174" algn="l" defTabSz="1091794" rtl="0" eaLnBrk="1" latinLnBrk="0" hangingPunct="1">
      <a:defRPr sz="8239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89" userDrawn="1">
          <p15:clr>
            <a:srgbClr val="A4A3A4"/>
          </p15:clr>
        </p15:guide>
        <p15:guide id="2" orient="horz" pos="26260" userDrawn="1">
          <p15:clr>
            <a:srgbClr val="A4A3A4"/>
          </p15:clr>
        </p15:guide>
        <p15:guide id="3" orient="horz" pos="2793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3C744B"/>
    <a:srgbClr val="6B6E42"/>
    <a:srgbClr val="2B6573"/>
    <a:srgbClr val="C0C0C0"/>
    <a:srgbClr val="0046D2"/>
    <a:srgbClr val="FF0000"/>
    <a:srgbClr val="698ED9"/>
    <a:srgbClr val="A7C4FF"/>
    <a:srgbClr val="003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20" y="24"/>
      </p:cViewPr>
      <p:guideLst>
        <p:guide orient="horz" pos="6289"/>
        <p:guide orient="horz" pos="26260"/>
        <p:guide orient="horz" pos="2793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3600" y="692150"/>
            <a:ext cx="24495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BF2D407-7488-4806-B042-2CE959A140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451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33" kern="1200">
        <a:solidFill>
          <a:schemeClr val="tx1"/>
        </a:solidFill>
        <a:latin typeface="Arial" charset="0"/>
        <a:ea typeface="+mn-ea"/>
        <a:cs typeface="+mn-cs"/>
      </a:defRPr>
    </a:lvl1pPr>
    <a:lvl2pPr marL="545897" algn="l" rtl="0" eaLnBrk="0" fontAlgn="base" hangingPunct="0">
      <a:spcBef>
        <a:spcPct val="30000"/>
      </a:spcBef>
      <a:spcAft>
        <a:spcPct val="0"/>
      </a:spcAft>
      <a:defRPr sz="1433" kern="1200">
        <a:solidFill>
          <a:schemeClr val="tx1"/>
        </a:solidFill>
        <a:latin typeface="Arial" charset="0"/>
        <a:ea typeface="+mn-ea"/>
        <a:cs typeface="+mn-cs"/>
      </a:defRPr>
    </a:lvl2pPr>
    <a:lvl3pPr marL="1091794" algn="l" rtl="0" eaLnBrk="0" fontAlgn="base" hangingPunct="0">
      <a:spcBef>
        <a:spcPct val="30000"/>
      </a:spcBef>
      <a:spcAft>
        <a:spcPct val="0"/>
      </a:spcAft>
      <a:defRPr sz="1433" kern="1200">
        <a:solidFill>
          <a:schemeClr val="tx1"/>
        </a:solidFill>
        <a:latin typeface="Arial" charset="0"/>
        <a:ea typeface="+mn-ea"/>
        <a:cs typeface="+mn-cs"/>
      </a:defRPr>
    </a:lvl3pPr>
    <a:lvl4pPr marL="1637690" algn="l" rtl="0" eaLnBrk="0" fontAlgn="base" hangingPunct="0">
      <a:spcBef>
        <a:spcPct val="30000"/>
      </a:spcBef>
      <a:spcAft>
        <a:spcPct val="0"/>
      </a:spcAft>
      <a:defRPr sz="1433" kern="1200">
        <a:solidFill>
          <a:schemeClr val="tx1"/>
        </a:solidFill>
        <a:latin typeface="Arial" charset="0"/>
        <a:ea typeface="+mn-ea"/>
        <a:cs typeface="+mn-cs"/>
      </a:defRPr>
    </a:lvl4pPr>
    <a:lvl5pPr marL="2183587" algn="l" rtl="0" eaLnBrk="0" fontAlgn="base" hangingPunct="0">
      <a:spcBef>
        <a:spcPct val="30000"/>
      </a:spcBef>
      <a:spcAft>
        <a:spcPct val="0"/>
      </a:spcAft>
      <a:defRPr sz="1433" kern="1200">
        <a:solidFill>
          <a:schemeClr val="tx1"/>
        </a:solidFill>
        <a:latin typeface="Arial" charset="0"/>
        <a:ea typeface="+mn-ea"/>
        <a:cs typeface="+mn-cs"/>
      </a:defRPr>
    </a:lvl5pPr>
    <a:lvl6pPr marL="2729484" algn="l" defTabSz="1091794" rtl="0" eaLnBrk="1" latinLnBrk="0" hangingPunct="1">
      <a:defRPr sz="1433" kern="1200">
        <a:solidFill>
          <a:schemeClr val="tx1"/>
        </a:solidFill>
        <a:latin typeface="+mn-lt"/>
        <a:ea typeface="+mn-ea"/>
        <a:cs typeface="+mn-cs"/>
      </a:defRPr>
    </a:lvl6pPr>
    <a:lvl7pPr marL="3275381" algn="l" defTabSz="1091794" rtl="0" eaLnBrk="1" latinLnBrk="0" hangingPunct="1">
      <a:defRPr sz="1433" kern="1200">
        <a:solidFill>
          <a:schemeClr val="tx1"/>
        </a:solidFill>
        <a:latin typeface="+mn-lt"/>
        <a:ea typeface="+mn-ea"/>
        <a:cs typeface="+mn-cs"/>
      </a:defRPr>
    </a:lvl7pPr>
    <a:lvl8pPr marL="3821278" algn="l" defTabSz="1091794" rtl="0" eaLnBrk="1" latinLnBrk="0" hangingPunct="1">
      <a:defRPr sz="1433" kern="1200">
        <a:solidFill>
          <a:schemeClr val="tx1"/>
        </a:solidFill>
        <a:latin typeface="+mn-lt"/>
        <a:ea typeface="+mn-ea"/>
        <a:cs typeface="+mn-cs"/>
      </a:defRPr>
    </a:lvl8pPr>
    <a:lvl9pPr marL="4367174" algn="l" defTabSz="1091794" rtl="0" eaLnBrk="1" latinLnBrk="0" hangingPunct="1">
      <a:defRPr sz="143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6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32FB4B-BF18-4E6F-9FD7-11EF81A610E2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33600" y="692150"/>
            <a:ext cx="2449513" cy="346551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357" y="13297726"/>
            <a:ext cx="25732500" cy="91734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806" y="24254899"/>
            <a:ext cx="21193602" cy="1094018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91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38" y="1713887"/>
            <a:ext cx="27246738" cy="71349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238" y="9986980"/>
            <a:ext cx="27246738" cy="282489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0554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0721" y="1713887"/>
            <a:ext cx="6810255" cy="3652202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237" y="1713887"/>
            <a:ext cx="20253402" cy="3652202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623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38" y="1713887"/>
            <a:ext cx="27246738" cy="71349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238" y="9986980"/>
            <a:ext cx="27246738" cy="282489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005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04" y="27505244"/>
            <a:ext cx="25734407" cy="8501484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04" y="18141156"/>
            <a:ext cx="25734407" cy="936408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431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38" y="1713887"/>
            <a:ext cx="27246738" cy="71349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238" y="9986980"/>
            <a:ext cx="13530875" cy="2824893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8194" y="9986980"/>
            <a:ext cx="13532782" cy="2824893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002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38" y="1713887"/>
            <a:ext cx="27246738" cy="713490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238" y="9581157"/>
            <a:ext cx="13376399" cy="39940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238" y="13575193"/>
            <a:ext cx="13376399" cy="2466072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8854" y="9581157"/>
            <a:ext cx="13382121" cy="39940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8854" y="13575193"/>
            <a:ext cx="13382121" cy="2466072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392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38" y="1713887"/>
            <a:ext cx="27246738" cy="71349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344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19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38" y="1704450"/>
            <a:ext cx="9960784" cy="725193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371" y="1704451"/>
            <a:ext cx="16923605" cy="3653146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238" y="8956381"/>
            <a:ext cx="9960784" cy="29279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713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895" y="29962823"/>
            <a:ext cx="18165128" cy="35372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895" y="3824158"/>
            <a:ext cx="18165128" cy="25681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895" y="33500074"/>
            <a:ext cx="18165128" cy="50227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267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megapr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13"/>
            <a:extLst>
              <a:ext uri="{FF2B5EF4-FFF2-40B4-BE49-F238E27FC236}">
                <a16:creationId xmlns:a16="http://schemas.microsoft.com/office/drawing/2014/main" id="{6BFFBEBF-6F96-4D73-87E7-3525B82575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3280883" y="42121000"/>
            <a:ext cx="3910737" cy="198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9C365D95-4213-4FDE-84BF-DFB5A2F65993}"/>
              </a:ext>
            </a:extLst>
          </p:cNvPr>
          <p:cNvSpPr txBox="1"/>
          <p:nvPr userDrawn="1"/>
        </p:nvSpPr>
        <p:spPr>
          <a:xfrm>
            <a:off x="27363032" y="42029642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C7E6A034-93E0-421C-ACA5-B28573E1673A}"/>
              </a:ext>
            </a:extLst>
          </p:cNvPr>
          <p:cNvSpPr txBox="1"/>
          <p:nvPr userDrawn="1"/>
        </p:nvSpPr>
        <p:spPr>
          <a:xfrm>
            <a:off x="46504" y="42657384"/>
            <a:ext cx="461986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9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00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2pPr>
      <a:lvl3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3pPr>
      <a:lvl4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4pPr>
      <a:lvl5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5pPr>
      <a:lvl6pPr marL="4572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6pPr>
      <a:lvl7pPr marL="9144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7pPr>
      <a:lvl8pPr marL="13716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8pPr>
      <a:lvl9pPr marL="18288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charset="0"/>
        </a:defRPr>
      </a:lvl9pPr>
    </p:titleStyle>
    <p:bodyStyle>
      <a:lvl1pPr marL="1311275" indent="-1311275" algn="l" defTabSz="3497263" rtl="0" eaLnBrk="0" fontAlgn="base" hangingPunct="0">
        <a:spcBef>
          <a:spcPct val="20000"/>
        </a:spcBef>
        <a:spcAft>
          <a:spcPct val="0"/>
        </a:spcAft>
        <a:buChar char="•"/>
        <a:defRPr sz="12300">
          <a:solidFill>
            <a:schemeClr val="tx1"/>
          </a:solidFill>
          <a:latin typeface="+mn-lt"/>
          <a:ea typeface="+mn-ea"/>
          <a:cs typeface="+mn-cs"/>
        </a:defRPr>
      </a:lvl1pPr>
      <a:lvl2pPr marL="2840038" indent="-1092200" algn="l" defTabSz="349726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2pPr>
      <a:lvl3pPr marL="4370388" indent="-873125" algn="l" defTabSz="3497263" rtl="0" eaLnBrk="0" fontAlgn="base" hangingPunct="0">
        <a:spcBef>
          <a:spcPct val="20000"/>
        </a:spcBef>
        <a:spcAft>
          <a:spcPct val="0"/>
        </a:spcAft>
        <a:buChar char="•"/>
        <a:defRPr sz="9200">
          <a:solidFill>
            <a:schemeClr val="tx1"/>
          </a:solidFill>
          <a:latin typeface="+mn-lt"/>
        </a:defRPr>
      </a:lvl3pPr>
      <a:lvl4pPr marL="6118225" indent="-873125" algn="l" defTabSz="3497263" rtl="0" eaLnBrk="0" fontAlgn="base" hangingPunct="0">
        <a:spcBef>
          <a:spcPct val="20000"/>
        </a:spcBef>
        <a:spcAft>
          <a:spcPct val="0"/>
        </a:spcAft>
        <a:buChar char="–"/>
        <a:defRPr sz="7600">
          <a:solidFill>
            <a:schemeClr val="tx1"/>
          </a:solidFill>
          <a:latin typeface="+mn-lt"/>
        </a:defRPr>
      </a:lvl4pPr>
      <a:lvl5pPr marL="7867650" indent="-873125" algn="l" defTabSz="3497263" rtl="0" eaLnBrk="0" fontAlgn="base" hangingPunct="0">
        <a:spcBef>
          <a:spcPct val="20000"/>
        </a:spcBef>
        <a:spcAft>
          <a:spcPct val="0"/>
        </a:spcAft>
        <a:buChar char="»"/>
        <a:defRPr sz="7600">
          <a:solidFill>
            <a:schemeClr val="tx1"/>
          </a:solidFill>
          <a:latin typeface="+mn-lt"/>
        </a:defRPr>
      </a:lvl5pPr>
      <a:lvl6pPr marL="8324850" indent="-873125" algn="l" defTabSz="3497263" rtl="0" fontAlgn="base">
        <a:spcBef>
          <a:spcPct val="20000"/>
        </a:spcBef>
        <a:spcAft>
          <a:spcPct val="0"/>
        </a:spcAft>
        <a:buChar char="»"/>
        <a:defRPr sz="7600">
          <a:solidFill>
            <a:schemeClr val="tx1"/>
          </a:solidFill>
          <a:latin typeface="+mn-lt"/>
        </a:defRPr>
      </a:lvl6pPr>
      <a:lvl7pPr marL="8782050" indent="-873125" algn="l" defTabSz="3497263" rtl="0" fontAlgn="base">
        <a:spcBef>
          <a:spcPct val="20000"/>
        </a:spcBef>
        <a:spcAft>
          <a:spcPct val="0"/>
        </a:spcAft>
        <a:buChar char="»"/>
        <a:defRPr sz="7600">
          <a:solidFill>
            <a:schemeClr val="tx1"/>
          </a:solidFill>
          <a:latin typeface="+mn-lt"/>
        </a:defRPr>
      </a:lvl7pPr>
      <a:lvl8pPr marL="9239250" indent="-873125" algn="l" defTabSz="3497263" rtl="0" fontAlgn="base">
        <a:spcBef>
          <a:spcPct val="20000"/>
        </a:spcBef>
        <a:spcAft>
          <a:spcPct val="0"/>
        </a:spcAft>
        <a:buChar char="»"/>
        <a:defRPr sz="7600">
          <a:solidFill>
            <a:schemeClr val="tx1"/>
          </a:solidFill>
          <a:latin typeface="+mn-lt"/>
        </a:defRPr>
      </a:lvl8pPr>
      <a:lvl9pPr marL="9696450" indent="-873125" algn="l" defTabSz="3497263" rtl="0" fontAlgn="base">
        <a:spcBef>
          <a:spcPct val="20000"/>
        </a:spcBef>
        <a:spcAft>
          <a:spcPct val="0"/>
        </a:spcAft>
        <a:buChar char="»"/>
        <a:defRPr sz="7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5110189"/>
            <a:ext cx="30275214" cy="321725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3497263"/>
            <a:endParaRPr lang="en-US" sz="6900"/>
          </a:p>
        </p:txBody>
      </p:sp>
      <p:sp>
        <p:nvSpPr>
          <p:cNvPr id="5" name="TextBox 4"/>
          <p:cNvSpPr txBox="1"/>
          <p:nvPr/>
        </p:nvSpPr>
        <p:spPr>
          <a:xfrm>
            <a:off x="12982476" y="5302258"/>
            <a:ext cx="26919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dirty="0"/>
          </a:p>
          <a:p>
            <a:pPr>
              <a:defRPr sz="1400"/>
            </a:pPr>
            <a:r>
              <a:rPr dirty="0"/>
              <a:t>Calculation of Carbon Footprint Caused by Electricity Consumption Based on Economic Growth and Population Increase in Southern Provinces of Iran with STIRPAT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82476" y="6779180"/>
            <a:ext cx="25699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/>
          </a:p>
          <a:p>
            <a:pPr>
              <a:defRPr sz="1400"/>
            </a:pPr>
            <a:r>
              <a:t>Rashin Ilka, Mehran Khalesi, Habiballah Ravaghi Ardabili</a:t>
            </a:r>
            <a:br/>
            <a:r>
              <a:t>Greater Tehran Electric Power Distribution Company, Mehr Zist Negar Company</a:t>
            </a:r>
            <a:br/>
            <a:r>
              <a:t>Emails: rashinilka@ut.ac.ir, mehran.khalesi@yahoo.com, H.ravaghi@gmail.com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011173" y="7676899"/>
            <a:ext cx="25125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Affiliations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" y="8855135"/>
            <a:ext cx="30275212" cy="52867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3497263"/>
            <a:endParaRPr lang="en-US" sz="6900"/>
          </a:p>
        </p:txBody>
      </p:sp>
      <p:grpSp>
        <p:nvGrpSpPr>
          <p:cNvPr id="14" name="Group 13"/>
          <p:cNvGrpSpPr/>
          <p:nvPr/>
        </p:nvGrpSpPr>
        <p:grpSpPr>
          <a:xfrm>
            <a:off x="4528541" y="16684151"/>
            <a:ext cx="8827953" cy="707886"/>
            <a:chOff x="1991715" y="13282139"/>
            <a:chExt cx="8827953" cy="707886"/>
          </a:xfrm>
        </p:grpSpPr>
        <p:sp>
          <p:nvSpPr>
            <p:cNvPr id="12" name="TextBox 11"/>
            <p:cNvSpPr txBox="1"/>
            <p:nvPr/>
          </p:nvSpPr>
          <p:spPr>
            <a:xfrm>
              <a:off x="1991715" y="13282139"/>
              <a:ext cx="88279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2B6573"/>
                  </a:solidFill>
                </a:rPr>
                <a:t>Introduction</a:t>
              </a:r>
            </a:p>
          </p:txBody>
        </p:sp>
        <p:sp>
          <p:nvSpPr>
            <p:cNvPr id="19" name="Isosceles Triangle 18"/>
            <p:cNvSpPr/>
            <p:nvPr/>
          </p:nvSpPr>
          <p:spPr bwMode="auto">
            <a:xfrm rot="5400000">
              <a:off x="4313323" y="13405574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  <p:sp>
          <p:nvSpPr>
            <p:cNvPr id="21" name="Isosceles Triangle 20"/>
            <p:cNvSpPr/>
            <p:nvPr/>
          </p:nvSpPr>
          <p:spPr bwMode="auto">
            <a:xfrm rot="16200000" flipH="1">
              <a:off x="7944757" y="13405574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490441" y="28927444"/>
            <a:ext cx="8827953" cy="707886"/>
            <a:chOff x="1953615" y="25525432"/>
            <a:chExt cx="8827953" cy="707886"/>
          </a:xfrm>
        </p:grpSpPr>
        <p:sp>
          <p:nvSpPr>
            <p:cNvPr id="22" name="TextBox 21"/>
            <p:cNvSpPr txBox="1"/>
            <p:nvPr/>
          </p:nvSpPr>
          <p:spPr>
            <a:xfrm>
              <a:off x="1953615" y="25525432"/>
              <a:ext cx="88279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2B6573"/>
                  </a:solidFill>
                </a:rPr>
                <a:t>Methods</a:t>
              </a:r>
            </a:p>
          </p:txBody>
        </p:sp>
        <p:sp>
          <p:nvSpPr>
            <p:cNvPr id="23" name="Isosceles Triangle 22"/>
            <p:cNvSpPr/>
            <p:nvPr/>
          </p:nvSpPr>
          <p:spPr bwMode="auto">
            <a:xfrm rot="5400000">
              <a:off x="4275223" y="25648867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  <p:sp>
          <p:nvSpPr>
            <p:cNvPr id="24" name="Isosceles Triangle 23"/>
            <p:cNvSpPr/>
            <p:nvPr/>
          </p:nvSpPr>
          <p:spPr bwMode="auto">
            <a:xfrm rot="16200000" flipH="1">
              <a:off x="7906657" y="25648867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6991643" y="15832268"/>
            <a:ext cx="8827953" cy="707886"/>
            <a:chOff x="14454817" y="12430256"/>
            <a:chExt cx="8827953" cy="707886"/>
          </a:xfrm>
        </p:grpSpPr>
        <p:sp>
          <p:nvSpPr>
            <p:cNvPr id="27" name="TextBox 26"/>
            <p:cNvSpPr txBox="1"/>
            <p:nvPr/>
          </p:nvSpPr>
          <p:spPr>
            <a:xfrm>
              <a:off x="14454817" y="12430256"/>
              <a:ext cx="88279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2B6573"/>
                  </a:solidFill>
                </a:rPr>
                <a:t>Results</a:t>
              </a:r>
            </a:p>
          </p:txBody>
        </p:sp>
        <p:sp>
          <p:nvSpPr>
            <p:cNvPr id="28" name="Isosceles Triangle 27"/>
            <p:cNvSpPr/>
            <p:nvPr/>
          </p:nvSpPr>
          <p:spPr bwMode="auto">
            <a:xfrm rot="5400000">
              <a:off x="16738325" y="12553691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  <p:sp>
          <p:nvSpPr>
            <p:cNvPr id="29" name="Isosceles Triangle 28"/>
            <p:cNvSpPr/>
            <p:nvPr/>
          </p:nvSpPr>
          <p:spPr bwMode="auto">
            <a:xfrm rot="16200000" flipH="1">
              <a:off x="20369759" y="12553691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6961565" y="25752362"/>
            <a:ext cx="8827953" cy="707886"/>
            <a:chOff x="14424739" y="22350350"/>
            <a:chExt cx="8827953" cy="707886"/>
          </a:xfrm>
        </p:grpSpPr>
        <p:sp>
          <p:nvSpPr>
            <p:cNvPr id="31" name="TextBox 30"/>
            <p:cNvSpPr txBox="1"/>
            <p:nvPr/>
          </p:nvSpPr>
          <p:spPr>
            <a:xfrm>
              <a:off x="14424739" y="22350350"/>
              <a:ext cx="88279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2B6573"/>
                  </a:solidFill>
                </a:rPr>
                <a:t>Conclusions</a:t>
              </a:r>
            </a:p>
          </p:txBody>
        </p:sp>
        <p:sp>
          <p:nvSpPr>
            <p:cNvPr id="32" name="Isosceles Triangle 31"/>
            <p:cNvSpPr/>
            <p:nvPr/>
          </p:nvSpPr>
          <p:spPr bwMode="auto">
            <a:xfrm rot="5400000">
              <a:off x="16746347" y="22473785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  <p:sp>
          <p:nvSpPr>
            <p:cNvPr id="33" name="Isosceles Triangle 32"/>
            <p:cNvSpPr/>
            <p:nvPr/>
          </p:nvSpPr>
          <p:spPr bwMode="auto">
            <a:xfrm rot="16200000" flipH="1">
              <a:off x="20377781" y="22473785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91643" y="33503856"/>
            <a:ext cx="8827953" cy="707886"/>
            <a:chOff x="14454817" y="31193226"/>
            <a:chExt cx="8827953" cy="707886"/>
          </a:xfrm>
        </p:grpSpPr>
        <p:sp>
          <p:nvSpPr>
            <p:cNvPr id="35" name="TextBox 34"/>
            <p:cNvSpPr txBox="1"/>
            <p:nvPr/>
          </p:nvSpPr>
          <p:spPr>
            <a:xfrm>
              <a:off x="14454817" y="31193226"/>
              <a:ext cx="88279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2B6573"/>
                  </a:solidFill>
                </a:rPr>
                <a:t>References</a:t>
              </a:r>
            </a:p>
          </p:txBody>
        </p:sp>
        <p:sp>
          <p:nvSpPr>
            <p:cNvPr id="36" name="Isosceles Triangle 35"/>
            <p:cNvSpPr/>
            <p:nvPr/>
          </p:nvSpPr>
          <p:spPr bwMode="auto">
            <a:xfrm rot="5400000">
              <a:off x="16776425" y="31316661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  <p:sp>
          <p:nvSpPr>
            <p:cNvPr id="37" name="Isosceles Triangle 36"/>
            <p:cNvSpPr/>
            <p:nvPr/>
          </p:nvSpPr>
          <p:spPr bwMode="auto">
            <a:xfrm rot="16200000" flipH="1">
              <a:off x="20407859" y="31316661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73723" y="10491189"/>
            <a:ext cx="14110941" cy="5593143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482419" y="9270035"/>
            <a:ext cx="8827953" cy="707886"/>
            <a:chOff x="1945593" y="8189187"/>
            <a:chExt cx="8827953" cy="707886"/>
          </a:xfrm>
        </p:grpSpPr>
        <p:sp>
          <p:nvSpPr>
            <p:cNvPr id="39" name="TextBox 38"/>
            <p:cNvSpPr txBox="1"/>
            <p:nvPr/>
          </p:nvSpPr>
          <p:spPr>
            <a:xfrm>
              <a:off x="1945593" y="8189187"/>
              <a:ext cx="88279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2B6573"/>
                  </a:solidFill>
                </a:rPr>
                <a:t>Abstract</a:t>
              </a:r>
            </a:p>
          </p:txBody>
        </p:sp>
        <p:sp>
          <p:nvSpPr>
            <p:cNvPr id="41" name="Isosceles Triangle 40"/>
            <p:cNvSpPr/>
            <p:nvPr/>
          </p:nvSpPr>
          <p:spPr bwMode="auto">
            <a:xfrm rot="5400000">
              <a:off x="4267201" y="8312622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  <p:sp>
          <p:nvSpPr>
            <p:cNvPr id="42" name="Isosceles Triangle 41"/>
            <p:cNvSpPr/>
            <p:nvPr/>
          </p:nvSpPr>
          <p:spPr bwMode="auto">
            <a:xfrm rot="16200000" flipH="1">
              <a:off x="7898635" y="8312622"/>
              <a:ext cx="534780" cy="461017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7263"/>
              <a:endParaRPr lang="en-US" sz="690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773723" y="17991857"/>
            <a:ext cx="14039397" cy="10304951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3723" y="30265968"/>
            <a:ext cx="14118963" cy="10251757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5421999" y="9704578"/>
            <a:ext cx="13979477" cy="5744050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504936" y="17038095"/>
            <a:ext cx="13896540" cy="8076603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15613420" y="27097916"/>
            <a:ext cx="13788056" cy="6151772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5364638" y="35173914"/>
            <a:ext cx="14036838" cy="5343811"/>
          </a:xfrm>
          <a:prstGeom prst="rect">
            <a:avLst/>
          </a:prstGeom>
          <a:solidFill>
            <a:schemeClr val="bg1"/>
          </a:solidFill>
          <a:effectLst>
            <a:outerShdw blurRad="292100" dist="152400" dir="2700000" algn="tl" rotWithShape="0">
              <a:schemeClr val="bg2">
                <a:alpha val="40000"/>
              </a:schemeClr>
            </a:outerShdw>
          </a:effectLst>
        </p:spPr>
        <p:txBody>
          <a:bodyPr wrap="square" rtlCol="0">
            <a:noAutofit/>
          </a:bodyPr>
          <a:lstStyle/>
          <a:p>
            <a:r>
              <a:rPr lang="en-US" sz="3200" dirty="0"/>
              <a:t>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4B9BF6-2FBD-4E4B-B225-D0B956BB370D}"/>
              </a:ext>
            </a:extLst>
          </p:cNvPr>
          <p:cNvSpPr txBox="1"/>
          <p:nvPr/>
        </p:nvSpPr>
        <p:spPr>
          <a:xfrm>
            <a:off x="15898038" y="10249448"/>
            <a:ext cx="11109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Text: Good readability</a:t>
            </a:r>
            <a:endParaRPr lang="fa-IR" sz="36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Tables: Readability, with Column Headings and legible fonts</a:t>
            </a:r>
          </a:p>
          <a:p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775691" y="39333619"/>
            <a:ext cx="22447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Attention: send your poster </a:t>
            </a:r>
            <a:r>
              <a:rPr lang="fa-IR" sz="5400" dirty="0">
                <a:solidFill>
                  <a:srgbClr val="FF0000"/>
                </a:solidFill>
              </a:rPr>
              <a:t>in</a:t>
            </a:r>
            <a:r>
              <a:rPr lang="en-US" sz="5400" dirty="0">
                <a:solidFill>
                  <a:srgbClr val="FF0000"/>
                </a:solidFill>
              </a:rPr>
              <a:t> both </a:t>
            </a:r>
            <a:r>
              <a:rPr lang="en-US" sz="5400" dirty="0" err="1">
                <a:solidFill>
                  <a:srgbClr val="FF0000"/>
                </a:solidFill>
              </a:rPr>
              <a:t>pptx</a:t>
            </a:r>
            <a:r>
              <a:rPr lang="en-US" sz="5400" dirty="0">
                <a:solidFill>
                  <a:srgbClr val="FF0000"/>
                </a:solidFill>
              </a:rPr>
              <a:t> and JPG format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38072" y="5610035"/>
            <a:ext cx="49597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</a:t>
            </a:r>
            <a:endParaRPr lang="fa-I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code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epdc29-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221713-D016-489B-9045-79FB30EC2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30275212" cy="513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129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>Milad</dc:creator>
  <cp:lastModifiedBy>راشین ایلکا</cp:lastModifiedBy>
  <cp:revision>99</cp:revision>
  <dcterms:created xsi:type="dcterms:W3CDTF">2008-12-04T00:20:37Z</dcterms:created>
  <dcterms:modified xsi:type="dcterms:W3CDTF">2025-10-21T06:35:45Z</dcterms:modified>
</cp:coreProperties>
</file>