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"/>
  </p:notesMasterIdLst>
  <p:sldIdLst>
    <p:sldId id="259" r:id="rId2"/>
  </p:sldIdLst>
  <p:sldSz cx="30275213" cy="4280376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1pPr>
    <a:lvl2pPr marL="545812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2pPr>
    <a:lvl3pPr marL="1091625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3pPr>
    <a:lvl4pPr marL="1637437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4pPr>
    <a:lvl5pPr marL="2183249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5pPr>
    <a:lvl6pPr marL="2729061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6pPr>
    <a:lvl7pPr marL="3274873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7pPr>
    <a:lvl8pPr marL="3820687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8pPr>
    <a:lvl9pPr marL="4366499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89" userDrawn="1">
          <p15:clr>
            <a:srgbClr val="A4A3A4"/>
          </p15:clr>
        </p15:guide>
        <p15:guide id="2" orient="horz" pos="26260" userDrawn="1">
          <p15:clr>
            <a:srgbClr val="A4A3A4"/>
          </p15:clr>
        </p15:guide>
        <p15:guide id="3" orient="horz" pos="1850" userDrawn="1">
          <p15:clr>
            <a:srgbClr val="A4A3A4"/>
          </p15:clr>
        </p15:guide>
        <p15:guide id="4" pos="18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BFF"/>
    <a:srgbClr val="DDE8FF"/>
    <a:srgbClr val="F9FBFD"/>
    <a:srgbClr val="D5E3FF"/>
    <a:srgbClr val="A7C4FF"/>
    <a:srgbClr val="FFFFFF"/>
    <a:srgbClr val="002164"/>
    <a:srgbClr val="000000"/>
    <a:srgbClr val="0046D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2" autoAdjust="0"/>
    <p:restoredTop sz="94428" autoAdjust="0"/>
  </p:normalViewPr>
  <p:slideViewPr>
    <p:cSldViewPr snapToGrid="0">
      <p:cViewPr>
        <p:scale>
          <a:sx n="33" d="100"/>
          <a:sy n="33" d="100"/>
        </p:scale>
        <p:origin x="2124" y="-4224"/>
      </p:cViewPr>
      <p:guideLst>
        <p:guide orient="horz" pos="6289"/>
        <p:guide orient="horz" pos="26260"/>
        <p:guide orient="horz" pos="1850"/>
        <p:guide pos="18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50" y="0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4425" y="719138"/>
            <a:ext cx="254793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1396"/>
            <a:ext cx="5852160" cy="43205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91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50" y="9119491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67EDDF8-D6D9-463B-9936-2A07CC8CE5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1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1pPr>
    <a:lvl2pPr marL="545812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2pPr>
    <a:lvl3pPr marL="1091625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3pPr>
    <a:lvl4pPr marL="1637437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4pPr>
    <a:lvl5pPr marL="2183249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5pPr>
    <a:lvl6pPr marL="2729061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6pPr>
    <a:lvl7pPr marL="3274873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7pPr>
    <a:lvl8pPr marL="3820687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8pPr>
    <a:lvl9pPr marL="4366499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EDDF8-D6D9-463B-9936-2A07CC8CE54F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30" y="5707178"/>
            <a:ext cx="6811922" cy="32528882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2" y="5707178"/>
            <a:ext cx="19931182" cy="3252888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762" y="12080173"/>
            <a:ext cx="27247692" cy="27394408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0" y="11984087"/>
            <a:ext cx="13371553" cy="27679767"/>
          </a:xfrm>
          <a:prstGeom prst="rect">
            <a:avLst/>
          </a:prstGeom>
        </p:spPr>
        <p:txBody>
          <a:bodyPr/>
          <a:lstStyle>
            <a:lvl1pPr>
              <a:defRPr sz="11771"/>
            </a:lvl1pPr>
            <a:lvl2pPr>
              <a:defRPr sz="10939"/>
            </a:lvl2pPr>
            <a:lvl3pPr>
              <a:defRPr sz="9155"/>
            </a:lvl3pPr>
            <a:lvl4pPr>
              <a:defRPr sz="8204"/>
            </a:lvl4pPr>
            <a:lvl5pPr>
              <a:defRPr sz="820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1" y="11984087"/>
            <a:ext cx="13371553" cy="27679767"/>
          </a:xfrm>
          <a:prstGeom prst="rect">
            <a:avLst/>
          </a:prstGeom>
        </p:spPr>
        <p:txBody>
          <a:bodyPr/>
          <a:lstStyle>
            <a:lvl1pPr>
              <a:defRPr sz="11771"/>
            </a:lvl1pPr>
            <a:lvl2pPr>
              <a:defRPr sz="10939"/>
            </a:lvl2pPr>
            <a:lvl3pPr>
              <a:defRPr sz="9155"/>
            </a:lvl3pPr>
            <a:lvl4pPr>
              <a:defRPr sz="8204"/>
            </a:lvl4pPr>
            <a:lvl5pPr>
              <a:defRPr sz="820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 tIns="174853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11579410"/>
            <a:ext cx="13376810" cy="4115303"/>
          </a:xfrm>
          <a:prstGeom prst="rect">
            <a:avLst/>
          </a:prstGeom>
        </p:spPr>
        <p:txBody>
          <a:bodyPr lIns="174853" tIns="0" rIns="174853" bIns="0" anchor="ctr">
            <a:noAutofit/>
          </a:bodyPr>
          <a:lstStyle>
            <a:lvl1pPr marL="0" indent="0">
              <a:buNone/>
              <a:defRPr sz="1093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155" b="1"/>
            </a:lvl2pPr>
            <a:lvl3pPr>
              <a:buNone/>
              <a:defRPr sz="8204" b="1"/>
            </a:lvl3pPr>
            <a:lvl4pPr>
              <a:buNone/>
              <a:defRPr sz="7253" b="1"/>
            </a:lvl4pPr>
            <a:lvl5pPr>
              <a:buNone/>
              <a:defRPr sz="725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5379390" y="11607556"/>
            <a:ext cx="13382066" cy="4087161"/>
          </a:xfrm>
          <a:prstGeom prst="rect">
            <a:avLst/>
          </a:prstGeom>
        </p:spPr>
        <p:txBody>
          <a:bodyPr lIns="174853" tIns="0" rIns="174853" bIns="0" anchor="ctr"/>
          <a:lstStyle>
            <a:lvl1pPr marL="0" indent="0">
              <a:buNone/>
              <a:defRPr sz="1093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155" b="1"/>
            </a:lvl2pPr>
            <a:lvl3pPr>
              <a:buNone/>
              <a:defRPr sz="8204" b="1"/>
            </a:lvl3pPr>
            <a:lvl4pPr>
              <a:buNone/>
              <a:defRPr sz="7253" b="1"/>
            </a:lvl4pPr>
            <a:lvl5pPr>
              <a:buNone/>
              <a:defRPr sz="725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13762" y="15694713"/>
            <a:ext cx="13376810" cy="24002813"/>
          </a:xfrm>
          <a:prstGeom prst="rect">
            <a:avLst/>
          </a:prstGeom>
        </p:spPr>
        <p:txBody>
          <a:bodyPr tIns="0"/>
          <a:lstStyle>
            <a:lvl1pPr>
              <a:defRPr sz="9988"/>
            </a:lvl1pPr>
            <a:lvl2pPr>
              <a:defRPr sz="9155"/>
            </a:lvl2pPr>
            <a:lvl3pPr>
              <a:defRPr sz="8204"/>
            </a:lvl3pPr>
            <a:lvl4pPr>
              <a:defRPr sz="7253"/>
            </a:lvl4pPr>
            <a:lvl5pPr>
              <a:defRPr sz="725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0" y="15694713"/>
            <a:ext cx="13382066" cy="24002813"/>
          </a:xfrm>
          <a:prstGeom prst="rect">
            <a:avLst/>
          </a:prstGeom>
        </p:spPr>
        <p:txBody>
          <a:bodyPr tIns="0"/>
          <a:lstStyle>
            <a:lvl1pPr>
              <a:defRPr sz="9988"/>
            </a:lvl1pPr>
            <a:lvl2pPr>
              <a:defRPr sz="9155"/>
            </a:lvl2pPr>
            <a:lvl3pPr>
              <a:defRPr sz="8204"/>
            </a:lvl3pPr>
            <a:lvl4pPr>
              <a:defRPr sz="7253"/>
            </a:lvl4pPr>
            <a:lvl5pPr>
              <a:defRPr sz="725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0" y="4394521"/>
            <a:ext cx="27499985" cy="7133960"/>
          </a:xfrm>
          <a:prstGeom prst="rect">
            <a:avLst/>
          </a:prstGeom>
        </p:spPr>
        <p:txBody>
          <a:bodyPr vert="horz" tIns="17485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271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643" y="3210294"/>
            <a:ext cx="9082564" cy="725286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771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70643" y="10463143"/>
            <a:ext cx="9082564" cy="28535842"/>
          </a:xfrm>
          <a:prstGeom prst="rect">
            <a:avLst/>
          </a:prstGeom>
        </p:spPr>
        <p:txBody>
          <a:bodyPr lIns="69941" rIns="69941"/>
          <a:lstStyle>
            <a:lvl1pPr marL="0" indent="0" algn="l">
              <a:buNone/>
              <a:defRPr sz="6421"/>
            </a:lvl1pPr>
            <a:lvl2pPr indent="0" algn="l">
              <a:buNone/>
              <a:defRPr sz="5469"/>
            </a:lvl2pPr>
            <a:lvl3pPr indent="0" algn="l">
              <a:buNone/>
              <a:defRPr sz="4518"/>
            </a:lvl3pPr>
            <a:lvl4pPr indent="0" algn="l">
              <a:buNone/>
              <a:defRPr sz="4043"/>
            </a:lvl4pPr>
            <a:lvl5pPr indent="0" algn="l">
              <a:buNone/>
              <a:defRPr sz="4043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836769" y="10463143"/>
            <a:ext cx="16924685" cy="28535842"/>
          </a:xfrm>
          <a:prstGeom prst="rect">
            <a:avLst/>
          </a:prstGeom>
        </p:spPr>
        <p:txBody>
          <a:bodyPr tIns="0"/>
          <a:lstStyle>
            <a:lvl1pPr>
              <a:defRPr sz="12722"/>
            </a:lvl1pPr>
            <a:lvl2pPr>
              <a:defRPr sz="11771"/>
            </a:lvl2pPr>
            <a:lvl3pPr>
              <a:defRPr sz="10939"/>
            </a:lvl3pPr>
            <a:lvl4pPr>
              <a:defRPr sz="9155"/>
            </a:lvl4pPr>
            <a:lvl5pPr>
              <a:defRPr sz="820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0481611" y="6915990"/>
            <a:ext cx="17408248" cy="2568225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02" tIns="207901" rIns="415802" bIns="207901" rtlCol="0" anchor="ctr"/>
          <a:lstStyle/>
          <a:p>
            <a:pPr algn="ctr" eaLnBrk="1" latinLnBrk="0" hangingPunct="1"/>
            <a:endParaRPr kumimoji="0" lang="en-US" sz="9796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6501189" y="33452652"/>
            <a:ext cx="514678" cy="97022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02" tIns="207901" rIns="415802" bIns="207901" rtlCol="0" anchor="ctr"/>
          <a:lstStyle/>
          <a:p>
            <a:pPr algn="ctr" eaLnBrk="1" latinLnBrk="0" hangingPunct="1"/>
            <a:endParaRPr kumimoji="0" lang="en-US" sz="979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349" y="7346148"/>
            <a:ext cx="7326602" cy="9877826"/>
          </a:xfrm>
          <a:prstGeom prst="rect">
            <a:avLst/>
          </a:prstGeom>
        </p:spPr>
        <p:txBody>
          <a:bodyPr vert="horz" lIns="174853" tIns="174853" rIns="174853" bIns="174853" anchor="b"/>
          <a:lstStyle>
            <a:lvl1pPr algn="l">
              <a:buNone/>
              <a:defRPr sz="9155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8347" y="17655679"/>
            <a:ext cx="7316510" cy="13602085"/>
          </a:xfrm>
          <a:prstGeom prst="rect">
            <a:avLst/>
          </a:prstGeom>
        </p:spPr>
        <p:txBody>
          <a:bodyPr lIns="244794" rIns="174853" bIns="174853" anchor="t"/>
          <a:lstStyle>
            <a:lvl1pPr marL="0" indent="0" algn="l">
              <a:spcBef>
                <a:spcPts val="1137"/>
              </a:spcBef>
              <a:buFontTx/>
              <a:buNone/>
              <a:defRPr sz="5945"/>
            </a:lvl1pPr>
            <a:lvl2pPr>
              <a:defRPr sz="5469"/>
            </a:lvl2pPr>
            <a:lvl3pPr>
              <a:defRPr sz="4518"/>
            </a:lvl3pPr>
            <a:lvl4pPr>
              <a:defRPr sz="4043"/>
            </a:lvl4pPr>
            <a:lvl5pPr>
              <a:defRPr sz="4043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743105" y="39672752"/>
            <a:ext cx="2018347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1541244" y="7486707"/>
            <a:ext cx="15288982" cy="2454082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4625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1536" y="36303933"/>
            <a:ext cx="30338287" cy="64998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5802" tIns="207901" rIns="415802" bIns="207901" anchor="t" compatLnSpc="1"/>
          <a:lstStyle/>
          <a:p>
            <a:pPr marL="0" algn="l" rtl="0" eaLnBrk="1" latinLnBrk="0" hangingPunct="1"/>
            <a:endParaRPr kumimoji="0" lang="en-US" sz="9796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4506873" y="38820638"/>
            <a:ext cx="15768340" cy="398312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5802" tIns="207901" rIns="415802" bIns="207901" anchor="t" compatLnSpc="1"/>
          <a:lstStyle/>
          <a:p>
            <a:pPr marL="0" algn="l" rtl="0" eaLnBrk="1" latinLnBrk="0" hangingPunct="1"/>
            <a:endParaRPr kumimoji="0" lang="en-US" sz="9796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2" y="12080173"/>
            <a:ext cx="27247692" cy="2739440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62"/>
            <a:ext cx="30365700" cy="42846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5696"/>
            <a:ext cx="30365701" cy="42846825"/>
          </a:xfrm>
          <a:prstGeom prst="rect">
            <a:avLst/>
          </a:prstGeom>
        </p:spPr>
      </p:pic>
      <p:sp>
        <p:nvSpPr>
          <p:cNvPr id="28" name="Text Box 3"/>
          <p:cNvSpPr txBox="1">
            <a:spLocks noChangeArrowheads="1"/>
          </p:cNvSpPr>
          <p:nvPr userDrawn="1"/>
        </p:nvSpPr>
        <p:spPr bwMode="auto">
          <a:xfrm>
            <a:off x="8086725" y="171450"/>
            <a:ext cx="15013481" cy="350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BF7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43036" tIns="43036" rIns="43036" bIns="43036" numCol="1" anchor="t" anchorCtr="0" compatLnSpc="1">
            <a:prstTxWarp prst="textNoShape">
              <a:avLst/>
            </a:prstTxWarp>
          </a:bodyPr>
          <a:lstStyle/>
          <a:p>
            <a:pPr algn="ctr" defTabSz="1087222" rtl="1" eaLnBrk="0" hangingPunct="0">
              <a:lnSpc>
                <a:spcPct val="110000"/>
              </a:lnSpc>
              <a:spcAft>
                <a:spcPts val="1427"/>
              </a:spcAft>
            </a:pPr>
            <a:r>
              <a:rPr lang="fa-IR" sz="5707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بیست‌وهشتمین</a:t>
            </a:r>
            <a:r>
              <a:rPr lang="en-US" sz="5707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ar-SA" sz="5707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کنفرانس مهندسی برق ایران</a:t>
            </a:r>
            <a:endParaRPr lang="en-US" sz="5707" b="1" dirty="0">
              <a:solidFill>
                <a:schemeClr val="bg2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marR="0" indent="0" algn="ctr" defTabSz="1087222" rtl="1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1427"/>
              </a:spcAft>
              <a:buClrTx/>
              <a:buSzTx/>
              <a:buFontTx/>
              <a:buNone/>
              <a:tabLst/>
              <a:defRPr/>
            </a:pPr>
            <a:r>
              <a:rPr lang="en-US" sz="3950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28</a:t>
            </a:r>
            <a:r>
              <a:rPr lang="en-US" sz="3950" b="1" baseline="30000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th</a:t>
            </a:r>
            <a:r>
              <a:rPr lang="en-US" sz="3950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Iranian Conference on Electrical Engineering (ICEE2020) </a:t>
            </a:r>
          </a:p>
          <a:p>
            <a:pPr algn="ctr" defTabSz="1087222" rtl="1" eaLnBrk="0" hangingPunct="0">
              <a:lnSpc>
                <a:spcPct val="110000"/>
              </a:lnSpc>
              <a:spcAft>
                <a:spcPts val="1427"/>
              </a:spcAft>
            </a:pPr>
            <a:r>
              <a:rPr lang="fa-IR" sz="3329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6-8 خرداد ماه 1399</a:t>
            </a:r>
          </a:p>
          <a:p>
            <a:pPr algn="ctr" defTabSz="1087222" rtl="1" eaLnBrk="0" hangingPunct="0"/>
            <a:r>
              <a:rPr lang="fa-IR" sz="3329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تبریز- دانشکده مهندسی برق و کامپیوتر</a:t>
            </a:r>
            <a:endParaRPr lang="en-US" sz="2854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Content Placeholder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435" y="385143"/>
            <a:ext cx="3187065" cy="321893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" y="7589518"/>
            <a:ext cx="30365702" cy="30244818"/>
          </a:xfrm>
          <a:prstGeom prst="rect">
            <a:avLst/>
          </a:prstGeom>
          <a:blipFill dpi="0" rotWithShape="1">
            <a:blip r:embed="rId14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Content Placeholder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" y="510894"/>
            <a:ext cx="3108960" cy="2895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7"/>
          <a:stretch/>
        </p:blipFill>
        <p:spPr>
          <a:xfrm>
            <a:off x="8972942" y="41376600"/>
            <a:ext cx="5312339" cy="22099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677" y="41401631"/>
            <a:ext cx="2011680" cy="17573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884" y="41550857"/>
            <a:ext cx="2560320" cy="15329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</p:sldLayoutIdLst>
  <p:txStyles>
    <p:titleStyle>
      <a:lvl1pPr algn="l" rtl="0" eaLnBrk="1" latinLnBrk="0" hangingPunct="1">
        <a:spcBef>
          <a:spcPct val="0"/>
        </a:spcBef>
        <a:buNone/>
        <a:defRPr kumimoji="0" sz="2271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247404" indent="-124740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771" kern="1200">
          <a:solidFill>
            <a:schemeClr val="tx1"/>
          </a:solidFill>
          <a:latin typeface="+mn-lt"/>
          <a:ea typeface="+mn-ea"/>
          <a:cs typeface="+mn-cs"/>
        </a:defRPr>
      </a:lvl1pPr>
      <a:lvl2pPr marL="2910608" indent="-112266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939" kern="1200">
          <a:solidFill>
            <a:schemeClr val="tx1"/>
          </a:solidFill>
          <a:latin typeface="+mn-lt"/>
          <a:ea typeface="+mn-ea"/>
          <a:cs typeface="+mn-cs"/>
        </a:defRPr>
      </a:lvl2pPr>
      <a:lvl3pPr marL="4158011" indent="-112266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9512" kern="1200">
          <a:solidFill>
            <a:schemeClr val="tx1"/>
          </a:solidFill>
          <a:latin typeface="+mn-lt"/>
          <a:ea typeface="+mn-ea"/>
          <a:cs typeface="+mn-cs"/>
        </a:defRPr>
      </a:lvl3pPr>
      <a:lvl4pPr marL="5405414" indent="-95634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9155" kern="1200">
          <a:solidFill>
            <a:schemeClr val="tx1"/>
          </a:solidFill>
          <a:latin typeface="+mn-lt"/>
          <a:ea typeface="+mn-ea"/>
          <a:cs typeface="+mn-cs"/>
        </a:defRPr>
      </a:lvl4pPr>
      <a:lvl5pPr marL="6652818" indent="-95634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9155" kern="1200">
          <a:solidFill>
            <a:schemeClr val="tx1"/>
          </a:solidFill>
          <a:latin typeface="+mn-lt"/>
          <a:ea typeface="+mn-ea"/>
          <a:cs typeface="+mn-cs"/>
        </a:defRPr>
      </a:lvl5pPr>
      <a:lvl6pPr marL="7900221" indent="-95634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8204" kern="1200">
          <a:solidFill>
            <a:schemeClr val="tx1"/>
          </a:solidFill>
          <a:latin typeface="+mn-lt"/>
          <a:ea typeface="+mn-ea"/>
          <a:cs typeface="+mn-cs"/>
        </a:defRPr>
      </a:lvl6pPr>
      <a:lvl7pPr marL="8731823" indent="-83160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25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979227" indent="-831602" algn="l" rtl="0" eaLnBrk="1" latinLnBrk="0" hangingPunct="1">
        <a:spcBef>
          <a:spcPct val="20000"/>
        </a:spcBef>
        <a:buClr>
          <a:schemeClr val="tx2"/>
        </a:buClr>
        <a:buChar char="•"/>
        <a:defRPr kumimoji="0" sz="7253" kern="1200">
          <a:solidFill>
            <a:schemeClr val="tx1"/>
          </a:solidFill>
          <a:latin typeface="+mn-lt"/>
          <a:ea typeface="+mn-ea"/>
          <a:cs typeface="+mn-cs"/>
        </a:defRPr>
      </a:lvl8pPr>
      <a:lvl9pPr marL="11226630" indent="-83160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42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79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1580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237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3160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3950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4740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553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6320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2287679" y="6611930"/>
            <a:ext cx="25957132" cy="6171963"/>
          </a:xfrm>
          <a:prstGeom prst="roundRect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108722" tIns="54361" rIns="108722" bIns="5436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86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fa-IR" sz="7134" kern="0" dirty="0">
                <a:solidFill>
                  <a:prstClr val="black"/>
                </a:solidFill>
                <a:latin typeface="Calibri"/>
                <a:cs typeface="B Titr" pitchFamily="2" charset="-78"/>
              </a:rPr>
              <a:t>عنوان مقاله</a:t>
            </a:r>
            <a:endParaRPr lang="en-US" sz="7134" kern="0" dirty="0">
              <a:solidFill>
                <a:prstClr val="black"/>
              </a:solidFill>
              <a:latin typeface="Calibri"/>
              <a:cs typeface="B Titr" pitchFamily="2" charset="-78"/>
            </a:endParaRP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399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----- يک سطر فاصله </a:t>
            </a:r>
            <a:r>
              <a:rPr kumimoji="0" lang="fa-IR" sz="4994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(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en-US" sz="4043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4043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4043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44pt.</a:t>
            </a:r>
            <a:r>
              <a:rPr kumimoji="0" lang="fa-IR" sz="4399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) -----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نام و نام خانوادگي نويسنده اول</a:t>
            </a:r>
            <a:r>
              <a:rPr kumimoji="0" lang="fa-IR" sz="3805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*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، نويسنده دوم، ... در يك يا دو سطر. 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از ذكر عناويني نظير مهندس و يا دكتر و ... در ابتداي اسامي خودداري شود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نام و نام خانوادگي نويسندگان به صورت کامل ذکر شود. (همراه با پسوند) (</a:t>
            </a:r>
            <a:r>
              <a:rPr kumimoji="0" lang="en-US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3805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38.1 pt.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پررنگ) 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86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1</a:t>
            </a: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- نويسنده مسئول: درجه علمي و رشته تخصصي (يا سمت كاري) نويسنده اول (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3448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36.9pt</a:t>
            </a:r>
            <a:r>
              <a:rPr kumimoji="0" lang="en-US" sz="309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.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، </a:t>
            </a: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وسط چين)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2- درجه علمي و رشته تخصصي (يا سمت كاري) نويسنده دوم (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3448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pt. 36.9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، </a:t>
            </a: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وسط چين)</a:t>
            </a:r>
            <a:endParaRPr kumimoji="0" lang="en-US" sz="3686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itchFamily="2" charset="-78"/>
            </a:endParaRP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1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آدرس پست الكترونيك 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(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3</a:t>
            </a:r>
            <a:r>
              <a:rPr lang="en-US" sz="3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pt. Italic</a:t>
            </a:r>
            <a:r>
              <a:rPr kumimoji="0" lang="en-US" sz="321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97280" y="13368817"/>
            <a:ext cx="27889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16003741" y="14699173"/>
            <a:ext cx="13046682" cy="667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indent="641461" algn="just" rtl="1">
              <a:lnSpc>
                <a:spcPct val="150000"/>
              </a:lnSpc>
              <a:spcBef>
                <a:spcPts val="0"/>
              </a:spcBef>
            </a:pP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به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‌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منظور يكسان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‌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سازي مجموعه لازم است كه همة مقالات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 پوستری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ب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ا طرحي يكسان و كاملاً هماهنگ تهيه و تايپ شوند. 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(رنگ‌بندی، جانمایی مطالب، تک یا دو ستونه بودن و اندازه ستون‌های چپ و راست و نوع محتوای آن‌ها طبق سلیقه نگارنده مقاله است). 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اين راهنما به نويسندگان كمك مي‌كند تا مقالة خود را با طرح مورد قبول 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کفرانس 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تهيه نمايند. توجه شود كه فرمت ظاهري اين راهنما و نگارش آن منطبق بر دستورالعمل مورد قبول کنفرانس است.</a:t>
            </a:r>
            <a:r>
              <a:rPr lang="en-US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</a:p>
          <a:p>
            <a:pPr indent="641461" algn="just" rtl="1">
              <a:lnSpc>
                <a:spcPct val="150000"/>
              </a:lnSpc>
              <a:spcBef>
                <a:spcPts val="0"/>
              </a:spcBef>
            </a:pP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اندازه پوستر باید 118/9 در84/1 سانتیمتر باشد. ضروری است عنوان همایش و لوگوهای بالای پوستر حفظ شود و تغییر نکند. سایر زیباسازی‌ها در متن به شرط رعایت ساختار پیشنهادی زیر آزاد است. </a:t>
            </a:r>
            <a:endParaRPr lang="en-US" sz="3600" dirty="0">
              <a:solidFill>
                <a:prstClr val="black"/>
              </a:solidFill>
              <a:latin typeface="30"/>
              <a:cs typeface="B Nazanin" pitchFamily="2" charset="-78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015970" y="24312403"/>
            <a:ext cx="13358711" cy="28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itchFamily="2" charset="-78"/>
              </a:rPr>
              <a:t>نتایج طراحی، شبیه سازی و یا ساخت (در صورت وجود)</a:t>
            </a: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641461" algn="just" defTabSz="4157602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Titr" pitchFamily="2" charset="-78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015970" y="39196895"/>
            <a:ext cx="13358711" cy="237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algn="just" defTabSz="4157602" rtl="1">
              <a:lnSpc>
                <a:spcPct val="150000"/>
              </a:lnSpc>
              <a:spcBef>
                <a:spcPct val="50000"/>
              </a:spcBef>
            </a:pPr>
            <a:r>
              <a:rPr lang="ar-SA" sz="3567" dirty="0">
                <a:solidFill>
                  <a:prstClr val="black"/>
                </a:solidFill>
                <a:cs typeface="B Nazanin" pitchFamily="2" charset="-78"/>
              </a:rPr>
              <a:t>مراجع در انتها</a:t>
            </a:r>
            <a:r>
              <a:rPr lang="fa-IR" sz="3567" dirty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ar-SA" sz="3567" dirty="0">
                <a:solidFill>
                  <a:prstClr val="black"/>
                </a:solidFill>
                <a:cs typeface="B Nazanin" pitchFamily="2" charset="-78"/>
              </a:rPr>
              <a:t>به همان ترتيبي كه در متن </a:t>
            </a:r>
            <a:r>
              <a:rPr lang="fa-IR" sz="3567" dirty="0">
                <a:solidFill>
                  <a:prstClr val="black"/>
                </a:solidFill>
                <a:cs typeface="B Nazanin" pitchFamily="2" charset="-78"/>
              </a:rPr>
              <a:t>پوستر </a:t>
            </a:r>
            <a:r>
              <a:rPr lang="ar-SA" sz="3567" dirty="0">
                <a:solidFill>
                  <a:prstClr val="black"/>
                </a:solidFill>
                <a:cs typeface="B Nazanin" pitchFamily="2" charset="-78"/>
              </a:rPr>
              <a:t>به آنها ارجاع مي‌شود، مي‌آيند</a:t>
            </a:r>
            <a:r>
              <a:rPr lang="fa-IR" sz="3567" dirty="0">
                <a:solidFill>
                  <a:prstClr val="black"/>
                </a:solidFill>
                <a:cs typeface="B Nazanin" pitchFamily="2" charset="-78"/>
              </a:rPr>
              <a:t>.</a:t>
            </a:r>
          </a:p>
          <a:p>
            <a:pPr indent="641461" algn="just" defTabSz="4157602" rtl="1">
              <a:lnSpc>
                <a:spcPct val="150000"/>
              </a:lnSpc>
              <a:spcBef>
                <a:spcPct val="50000"/>
              </a:spcBef>
            </a:pPr>
            <a:endParaRPr lang="fa-IR" sz="2378" b="1" dirty="0">
              <a:solidFill>
                <a:prstClr val="black"/>
              </a:solidFill>
              <a:cs typeface="B Nazanin" pitchFamily="2" charset="-78"/>
            </a:endParaRPr>
          </a:p>
          <a:p>
            <a:pPr indent="641461" algn="just" defTabSz="4157602" rtl="1">
              <a:lnSpc>
                <a:spcPct val="150000"/>
              </a:lnSpc>
              <a:spcBef>
                <a:spcPct val="50000"/>
              </a:spcBef>
            </a:pPr>
            <a:endParaRPr lang="fa-IR" sz="2378" b="1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930042" y="14856803"/>
            <a:ext cx="13358711" cy="728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291" tIns="35646" rIns="71291" bIns="35646">
            <a:spAutoFit/>
          </a:bodyPr>
          <a:lstStyle/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عکسها و تصاویر از نظر اندازه و وضوح به صورت شفاف و گویا تنظیم شوند. تمامی شکلها و جداول ارائه شده باید داراي عنوان و ارجاع به منابع باشند.</a:t>
            </a: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en-US" sz="4518" b="1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15987343" y="23286079"/>
            <a:ext cx="13046682" cy="74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291" tIns="35646" rIns="71291" bIns="35646">
            <a:spAutoFit/>
          </a:bodyPr>
          <a:lstStyle/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براي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ساخت پوستر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، فقط از نرم افزار مايكروسافت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پاورپوینت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نسخة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2013 به بعد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استفاده كنيد. عنوان همة بخش‌ها با قلم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B </a:t>
            </a:r>
            <a:r>
              <a:rPr lang="en-US" sz="3567" dirty="0" err="1">
                <a:solidFill>
                  <a:prstClr val="black"/>
                </a:solidFill>
                <a:latin typeface="30"/>
                <a:cs typeface="B Nazanin" pitchFamily="2" charset="-78"/>
              </a:rPr>
              <a:t>Titr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و اندازه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pt.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60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پررنگ و عنوان زيربخش‌ها با قلم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B </a:t>
            </a:r>
            <a:r>
              <a:rPr lang="en-US" sz="3567" dirty="0" err="1">
                <a:solidFill>
                  <a:prstClr val="black"/>
                </a:solidFill>
                <a:latin typeface="30"/>
                <a:cs typeface="B Nazanin" pitchFamily="2" charset="-78"/>
              </a:rPr>
              <a:t>Nazanin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و اندازه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48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پررنگ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و پاراگراف ها با قلم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B </a:t>
            </a:r>
            <a:r>
              <a:rPr lang="en-US" sz="3567" dirty="0" err="1">
                <a:solidFill>
                  <a:prstClr val="black"/>
                </a:solidFill>
                <a:latin typeface="30"/>
                <a:cs typeface="B Nazanin" pitchFamily="2" charset="-78"/>
              </a:rPr>
              <a:t>Nazanin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و اندازه 36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تايپ شود. عنوان هر بخش يا زيربخش، با يك خط خالي فاصله از انتهاي متن بخش قبلي تايپ شود. خط اول همة پاراگراف‌ها بايد داراي تورفتگي به اندازة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cm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1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باشد.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برای کلیه متون از حالت پاراگراف از راست (متن از راست به چپ)- حالت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Justify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- 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3329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Times New Roman </a:t>
            </a:r>
            <a:r>
              <a:rPr lang="fa-IR" sz="3329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805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با اندازه فونت دو شماره کمتر از حالت فارسي </a:t>
            </a:r>
            <a:r>
              <a:rPr lang="fa-IR" sz="3329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استفاده شود.</a:t>
            </a:r>
            <a:endParaRPr lang="en-US" sz="3329" b="1" dirty="0">
              <a:solidFill>
                <a:prstClr val="black"/>
              </a:solidFill>
              <a:latin typeface="30"/>
              <a:cs typeface="B Nazanin" pitchFamily="2" charset="-78"/>
            </a:endParaRPr>
          </a:p>
        </p:txBody>
      </p:sp>
      <p:sp>
        <p:nvSpPr>
          <p:cNvPr id="39" name="TextBox 30"/>
          <p:cNvSpPr txBox="1">
            <a:spLocks noChangeArrowheads="1"/>
          </p:cNvSpPr>
          <p:nvPr/>
        </p:nvSpPr>
        <p:spPr bwMode="auto">
          <a:xfrm>
            <a:off x="16003741" y="32557029"/>
            <a:ext cx="13046682" cy="103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706" tIns="54353" rIns="108706" bIns="54353">
            <a:spAutoFit/>
          </a:bodyPr>
          <a:lstStyle/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محتواي پوستر به زبان فارسی و یا انگلیسی نوشته شده و از لحاظ املایی و نگارشی به دقت تصحیح شود.</a:t>
            </a:r>
          </a:p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صفحات پوستر باید به گونه اي طراحی شود که بدون حضور ارائه کننده پوستر نیز قابل فهم باشد. نوشته پوستر باید کوتاه و بجا باشند. نوشته ها باید به اساسی ترین اقلام محدود شوند و افکار مطرح شده باید ابتدا به قالب متناسبی متشکل از متن، جدول و یا تصویر مفهوم سازي شوند و سپس به نحو مناسبی در پوستر اجرا گردند.</a:t>
            </a:r>
          </a:p>
          <a:p>
            <a:pPr indent="641461" algn="just" rtl="1">
              <a:lnSpc>
                <a:spcPct val="150000"/>
              </a:lnSpc>
            </a:pPr>
            <a:endParaRPr lang="fa-IR" sz="3567" dirty="0">
              <a:solidFill>
                <a:prstClr val="black"/>
              </a:solidFill>
              <a:latin typeface="30"/>
              <a:cs typeface="B Nazanin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3567" dirty="0">
              <a:solidFill>
                <a:prstClr val="black"/>
              </a:solidFill>
              <a:latin typeface="30"/>
              <a:cs typeface="B Nazanin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3567" dirty="0">
              <a:solidFill>
                <a:prstClr val="black"/>
              </a:solidFill>
              <a:latin typeface="30"/>
              <a:cs typeface="B Nazanin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algn="just" rtl="1"/>
            <a:endParaRPr lang="en-US" sz="4518" b="1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243411" y="22264674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r" defTabSz="3423464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سوال و هدف تحقیق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3339021" y="13661795"/>
            <a:ext cx="571140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چکیده </a:t>
            </a:r>
            <a:endParaRPr kumimoji="0" lang="fa-IR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9746233" y="31274034"/>
            <a:ext cx="9304190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مبانی نظری یا روش تحقیق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81741" y="38038475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algn="just" defTabSz="4157602" rtl="1" fontAlgn="auto">
              <a:spcBef>
                <a:spcPct val="50000"/>
              </a:spcBef>
              <a:spcAft>
                <a:spcPts val="0"/>
              </a:spcAft>
            </a:pPr>
            <a:r>
              <a:rPr lang="fa-IR" sz="6000" b="1" kern="0" dirty="0">
                <a:solidFill>
                  <a:schemeClr val="tx2"/>
                </a:solidFill>
                <a:latin typeface="Calibri"/>
                <a:cs typeface="B Titr" pitchFamily="2" charset="-78"/>
              </a:rPr>
              <a:t> منابع اصلی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481741" y="29748397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4157602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نتیجه گیری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481741" y="23406260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4157602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نتایج و تحلیل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481741" y="13783500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3423464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اطلاعات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</a:t>
            </a:r>
            <a:endParaRPr kumimoji="0" lang="fa-IR" sz="6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015970" y="30961764"/>
            <a:ext cx="13358711" cy="694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itchFamily="2" charset="-78"/>
              </a:rPr>
              <a:t>وجود بخش جمع‌بندي و نتيجه‌گيري پس از متن اصلي الزامي است</a:t>
            </a:r>
            <a:r>
              <a:rPr kumimoji="0" lang="ar-SA" sz="35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fa-IR" sz="35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4157602" rtl="1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4157602" rtl="1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4157602" rtl="1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10619" y="36280610"/>
            <a:ext cx="1987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3200" dirty="0">
                <a:solidFill>
                  <a:srgbClr val="FF0000"/>
                </a:solidFill>
              </a:rPr>
              <a:t>توجه: فایل پوستر را در هر دو قالب پاورپوینت و </a:t>
            </a:r>
            <a:r>
              <a:rPr lang="en-US" sz="3200" dirty="0">
                <a:solidFill>
                  <a:srgbClr val="FF0000"/>
                </a:solidFill>
              </a:rPr>
              <a:t>JPG</a:t>
            </a:r>
            <a:r>
              <a:rPr lang="fa-IR" sz="3200" dirty="0">
                <a:solidFill>
                  <a:srgbClr val="FF0000"/>
                </a:solidFill>
              </a:rPr>
              <a:t> در اختیار کنفرانس قرار دهید.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00" y="5929691"/>
            <a:ext cx="7381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محور:</a:t>
            </a:r>
          </a:p>
          <a:p>
            <a:pPr algn="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epdc29-xxxx </a:t>
            </a:r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کد مقاله:</a:t>
            </a:r>
            <a:r>
              <a:rPr lang="en-US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endParaRPr lang="en-US" sz="3200" b="1" dirty="0">
              <a:latin typeface="Koodak"/>
              <a:cs typeface="B Titr" panose="000007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931880-94DE-4A4A-B0CD-7224FBE0C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13"/>
            <a:ext cx="30275212" cy="55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11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2428</TotalTime>
  <Words>606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30</vt:lpstr>
      <vt:lpstr>Arial</vt:lpstr>
      <vt:lpstr>B Nazanin</vt:lpstr>
      <vt:lpstr>B Titr</vt:lpstr>
      <vt:lpstr>Calibri</vt:lpstr>
      <vt:lpstr>Koodak</vt:lpstr>
      <vt:lpstr>Times New Roman</vt:lpstr>
      <vt:lpstr>Wingdings 2</vt:lpstr>
      <vt:lpstr>Office Theme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</dc:creator>
  <dc:description>©MegaPrint Inc. 2009</dc:description>
  <cp:lastModifiedBy>mohadese dejagah</cp:lastModifiedBy>
  <cp:revision>180</cp:revision>
  <cp:lastPrinted>2018-09-13T06:45:59Z</cp:lastPrinted>
  <dcterms:created xsi:type="dcterms:W3CDTF">2008-12-04T00:20:37Z</dcterms:created>
  <dcterms:modified xsi:type="dcterms:W3CDTF">2025-04-21T13:44:36Z</dcterms:modified>
</cp:coreProperties>
</file>